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Codec Pro ExtraBold" charset="1" panose="00000700000000000000"/>
      <p:regular r:id="rId14"/>
    </p:embeddedFont>
    <p:embeddedFont>
      <p:font typeface="Codec Pro ExtraBold Bold" charset="1" panose="000009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86073" t="0" r="-60937"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147898" y="3169267"/>
            <a:ext cx="176650" cy="3333446"/>
            <a:chOff x="0" y="0"/>
            <a:chExt cx="42164" cy="795647"/>
          </a:xfrm>
        </p:grpSpPr>
        <p:sp>
          <p:nvSpPr>
            <p:cNvPr name="Freeform 11" id="11"/>
            <p:cNvSpPr/>
            <p:nvPr/>
          </p:nvSpPr>
          <p:spPr>
            <a:xfrm flipH="false" flipV="false" rot="0">
              <a:off x="0" y="0"/>
              <a:ext cx="42164" cy="795647"/>
            </a:xfrm>
            <a:custGeom>
              <a:avLst/>
              <a:gdLst/>
              <a:ahLst/>
              <a:cxnLst/>
              <a:rect r="r" b="b" t="t" l="l"/>
              <a:pathLst>
                <a:path h="795647" w="42164">
                  <a:moveTo>
                    <a:pt x="0" y="0"/>
                  </a:moveTo>
                  <a:lnTo>
                    <a:pt x="42164" y="0"/>
                  </a:lnTo>
                  <a:lnTo>
                    <a:pt x="42164" y="795647"/>
                  </a:lnTo>
                  <a:lnTo>
                    <a:pt x="0" y="795647"/>
                  </a:lnTo>
                  <a:close/>
                </a:path>
              </a:pathLst>
            </a:custGeom>
            <a:solidFill>
              <a:srgbClr val="FFFFFF"/>
            </a:solidFill>
          </p:spPr>
        </p:sp>
        <p:sp>
          <p:nvSpPr>
            <p:cNvPr name="TextBox 12" id="12"/>
            <p:cNvSpPr txBox="true"/>
            <p:nvPr/>
          </p:nvSpPr>
          <p:spPr>
            <a:xfrm>
              <a:off x="0" y="-19050"/>
              <a:ext cx="42164" cy="814697"/>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935421" y="1546743"/>
            <a:ext cx="1251730" cy="1347758"/>
          </a:xfrm>
          <a:custGeom>
            <a:avLst/>
            <a:gdLst/>
            <a:ahLst/>
            <a:cxnLst/>
            <a:rect r="r" b="b" t="t" l="l"/>
            <a:pathLst>
              <a:path h="1347758" w="1251730">
                <a:moveTo>
                  <a:pt x="0" y="0"/>
                </a:moveTo>
                <a:lnTo>
                  <a:pt x="1251730" y="0"/>
                </a:lnTo>
                <a:lnTo>
                  <a:pt x="1251730" y="1347757"/>
                </a:lnTo>
                <a:lnTo>
                  <a:pt x="0" y="13477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752928" y="7034551"/>
            <a:ext cx="8553855" cy="498104"/>
          </a:xfrm>
          <a:prstGeom prst="rect">
            <a:avLst/>
          </a:prstGeom>
        </p:spPr>
        <p:txBody>
          <a:bodyPr anchor="t" rtlCol="false" tIns="0" lIns="0" bIns="0" rIns="0">
            <a:spAutoFit/>
          </a:bodyPr>
          <a:lstStyle/>
          <a:p>
            <a:pPr>
              <a:lnSpc>
                <a:spcPts val="4045"/>
              </a:lnSpc>
            </a:pPr>
            <a:r>
              <a:rPr lang="en-US" sz="2889" spc="144">
                <a:solidFill>
                  <a:srgbClr val="1C5739"/>
                </a:solidFill>
                <a:latin typeface="Open Sauce"/>
              </a:rPr>
              <a:t>Harsh Tantak</a:t>
            </a:r>
          </a:p>
        </p:txBody>
      </p:sp>
      <p:sp>
        <p:nvSpPr>
          <p:cNvPr name="TextBox 16" id="16"/>
          <p:cNvSpPr txBox="true"/>
          <p:nvPr/>
        </p:nvSpPr>
        <p:spPr>
          <a:xfrm rot="0">
            <a:off x="1752928" y="3235942"/>
            <a:ext cx="11221837" cy="3266771"/>
          </a:xfrm>
          <a:prstGeom prst="rect">
            <a:avLst/>
          </a:prstGeom>
        </p:spPr>
        <p:txBody>
          <a:bodyPr anchor="t" rtlCol="false" tIns="0" lIns="0" bIns="0" rIns="0">
            <a:spAutoFit/>
          </a:bodyPr>
          <a:lstStyle/>
          <a:p>
            <a:pPr>
              <a:lnSpc>
                <a:spcPts val="8117"/>
              </a:lnSpc>
            </a:pPr>
            <a:r>
              <a:rPr lang="en-US" sz="8456">
                <a:solidFill>
                  <a:srgbClr val="1C5739"/>
                </a:solidFill>
                <a:latin typeface="Codec Pro ExtraBold"/>
              </a:rPr>
              <a:t>INDIAN AGRICULTURE ANALYSIS</a:t>
            </a:r>
          </a:p>
        </p:txBody>
      </p:sp>
      <p:sp>
        <p:nvSpPr>
          <p:cNvPr name="TextBox 17" id="17"/>
          <p:cNvSpPr txBox="true"/>
          <p:nvPr/>
        </p:nvSpPr>
        <p:spPr>
          <a:xfrm rot="0">
            <a:off x="3222474" y="1938232"/>
            <a:ext cx="8553855" cy="498104"/>
          </a:xfrm>
          <a:prstGeom prst="rect">
            <a:avLst/>
          </a:prstGeom>
        </p:spPr>
        <p:txBody>
          <a:bodyPr anchor="t" rtlCol="false" tIns="0" lIns="0" bIns="0" rIns="0">
            <a:spAutoFit/>
          </a:bodyPr>
          <a:lstStyle/>
          <a:p>
            <a:pPr>
              <a:lnSpc>
                <a:spcPts val="4045"/>
              </a:lnSpc>
            </a:pPr>
            <a:r>
              <a:rPr lang="en-US" sz="2889" spc="144">
                <a:solidFill>
                  <a:srgbClr val="1C5739"/>
                </a:solidFill>
                <a:latin typeface="Open Sauce"/>
              </a:rPr>
              <a:t>MIP-DA-04 Power BI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0" t="-26" r="0" b="-26"/>
            </a:stretch>
          </a:blipFill>
        </p:spPr>
      </p:sp>
      <p:sp>
        <p:nvSpPr>
          <p:cNvPr name="TextBox 12" id="12"/>
          <p:cNvSpPr txBox="true"/>
          <p:nvPr/>
        </p:nvSpPr>
        <p:spPr>
          <a:xfrm rot="0">
            <a:off x="786419" y="155029"/>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Regional Disparities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0" t="-59" r="0" b="-59"/>
            </a:stretch>
          </a:blipFill>
        </p:spPr>
      </p:sp>
      <p:sp>
        <p:nvSpPr>
          <p:cNvPr name="TextBox 12" id="12"/>
          <p:cNvSpPr txBox="true"/>
          <p:nvPr/>
        </p:nvSpPr>
        <p:spPr>
          <a:xfrm rot="0">
            <a:off x="786419" y="155029"/>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Seasonal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0" t="-59" r="0" b="-59"/>
            </a:stretch>
          </a:blipFill>
        </p:spPr>
      </p:sp>
      <p:sp>
        <p:nvSpPr>
          <p:cNvPr name="TextBox 12" id="12"/>
          <p:cNvSpPr txBox="true"/>
          <p:nvPr/>
        </p:nvSpPr>
        <p:spPr>
          <a:xfrm rot="0">
            <a:off x="786419" y="155029"/>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Seasonal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84" t="0" r="-84" b="0"/>
            </a:stretch>
          </a:blipFill>
        </p:spPr>
      </p:sp>
      <p:sp>
        <p:nvSpPr>
          <p:cNvPr name="TextBox 12" id="12"/>
          <p:cNvSpPr txBox="true"/>
          <p:nvPr/>
        </p:nvSpPr>
        <p:spPr>
          <a:xfrm rot="0">
            <a:off x="786419" y="155029"/>
            <a:ext cx="1096567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Impact of External Factors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418" t="0" r="-418" b="0"/>
            </a:stretch>
          </a:blipFill>
        </p:spPr>
      </p:sp>
      <p:sp>
        <p:nvSpPr>
          <p:cNvPr name="TextBox 12" id="12"/>
          <p:cNvSpPr txBox="true"/>
          <p:nvPr/>
        </p:nvSpPr>
        <p:spPr>
          <a:xfrm rot="0">
            <a:off x="786419" y="155029"/>
            <a:ext cx="12213698"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Fruits and Vegetable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365636"/>
            <a:chOff x="0" y="0"/>
            <a:chExt cx="5016842" cy="359674"/>
          </a:xfrm>
        </p:grpSpPr>
        <p:sp>
          <p:nvSpPr>
            <p:cNvPr name="Freeform 4" id="4"/>
            <p:cNvSpPr/>
            <p:nvPr/>
          </p:nvSpPr>
          <p:spPr>
            <a:xfrm flipH="false" flipV="false" rot="0">
              <a:off x="0" y="0"/>
              <a:ext cx="5016842" cy="359674"/>
            </a:xfrm>
            <a:custGeom>
              <a:avLst/>
              <a:gdLst/>
              <a:ahLst/>
              <a:cxnLst/>
              <a:rect r="r" b="b" t="t" l="l"/>
              <a:pathLst>
                <a:path h="359674" w="5016842">
                  <a:moveTo>
                    <a:pt x="0" y="0"/>
                  </a:moveTo>
                  <a:lnTo>
                    <a:pt x="5016842" y="0"/>
                  </a:lnTo>
                  <a:lnTo>
                    <a:pt x="5016842" y="359674"/>
                  </a:lnTo>
                  <a:lnTo>
                    <a:pt x="0" y="359674"/>
                  </a:lnTo>
                  <a:close/>
                </a:path>
              </a:pathLst>
            </a:custGeom>
            <a:solidFill>
              <a:srgbClr val="1C5739"/>
            </a:solidFill>
          </p:spPr>
        </p:sp>
        <p:sp>
          <p:nvSpPr>
            <p:cNvPr name="TextBox 5" id="5"/>
            <p:cNvSpPr txBox="true"/>
            <p:nvPr/>
          </p:nvSpPr>
          <p:spPr>
            <a:xfrm>
              <a:off x="0" y="-19050"/>
              <a:ext cx="5016842" cy="37872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39339" y="-77148"/>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Recommendations</a:t>
            </a:r>
          </a:p>
        </p:txBody>
      </p:sp>
      <p:sp>
        <p:nvSpPr>
          <p:cNvPr name="TextBox 9" id="9"/>
          <p:cNvSpPr txBox="true"/>
          <p:nvPr/>
        </p:nvSpPr>
        <p:spPr>
          <a:xfrm rot="0">
            <a:off x="1098074" y="1589943"/>
            <a:ext cx="15796172" cy="7866782"/>
          </a:xfrm>
          <a:prstGeom prst="rect">
            <a:avLst/>
          </a:prstGeom>
        </p:spPr>
        <p:txBody>
          <a:bodyPr anchor="t" rtlCol="false" tIns="0" lIns="0" bIns="0" rIns="0">
            <a:spAutoFit/>
          </a:bodyPr>
          <a:lstStyle/>
          <a:p>
            <a:pPr marL="547951" indent="-273975" lvl="1">
              <a:lnSpc>
                <a:spcPts val="3502"/>
              </a:lnSpc>
              <a:buFont typeface="Arial"/>
              <a:buChar char="•"/>
            </a:pPr>
            <a:r>
              <a:rPr lang="en-US" sz="2537" spc="248">
                <a:solidFill>
                  <a:srgbClr val="231F20"/>
                </a:solidFill>
                <a:latin typeface="Open Sauce Bold"/>
              </a:rPr>
              <a:t>Promote crop diversification</a:t>
            </a:r>
            <a:r>
              <a:rPr lang="en-US" sz="2537" spc="248">
                <a:solidFill>
                  <a:srgbClr val="231F20"/>
                </a:solidFill>
                <a:latin typeface="Open Sauce"/>
              </a:rPr>
              <a:t>: Encourage farmers to cultivate a variety of high-value crops beyond staples like rice and wheat, focusing on fruits, vegetables, and pulses.</a:t>
            </a:r>
          </a:p>
          <a:p>
            <a:pPr marL="547951" indent="-273975" lvl="1">
              <a:lnSpc>
                <a:spcPts val="3502"/>
              </a:lnSpc>
              <a:buFont typeface="Arial"/>
              <a:buChar char="•"/>
            </a:pPr>
            <a:r>
              <a:rPr lang="en-US" sz="2537" spc="248">
                <a:solidFill>
                  <a:srgbClr val="231F20"/>
                </a:solidFill>
                <a:latin typeface="Open Sauce Bold"/>
              </a:rPr>
              <a:t>Support modern practices</a:t>
            </a:r>
            <a:r>
              <a:rPr lang="en-US" sz="2537" spc="248">
                <a:solidFill>
                  <a:srgbClr val="231F20"/>
                </a:solidFill>
                <a:latin typeface="Open Sauce"/>
              </a:rPr>
              <a:t>: Assist farmers in adopting modern techniques such as precision farming and drip irrigation to increase productivity and sustainability.</a:t>
            </a:r>
          </a:p>
          <a:p>
            <a:pPr marL="547951" indent="-273975" lvl="1">
              <a:lnSpc>
                <a:spcPts val="3502"/>
              </a:lnSpc>
              <a:buFont typeface="Arial"/>
              <a:buChar char="•"/>
            </a:pPr>
            <a:r>
              <a:rPr lang="en-US" sz="2537" spc="248">
                <a:solidFill>
                  <a:srgbClr val="231F20"/>
                </a:solidFill>
                <a:latin typeface="Open Sauce Bold"/>
              </a:rPr>
              <a:t>Improve storage and transport</a:t>
            </a:r>
            <a:r>
              <a:rPr lang="en-US" sz="2537" spc="248">
                <a:solidFill>
                  <a:srgbClr val="231F20"/>
                </a:solidFill>
                <a:latin typeface="Open Sauce"/>
              </a:rPr>
              <a:t>: Enhance post-harvest infrastructure to reduce wastage, ensure quality, and facilitate better market prices.</a:t>
            </a:r>
          </a:p>
          <a:p>
            <a:pPr marL="547951" indent="-273975" lvl="1">
              <a:lnSpc>
                <a:spcPts val="3502"/>
              </a:lnSpc>
              <a:buFont typeface="Arial"/>
              <a:buChar char="•"/>
            </a:pPr>
            <a:r>
              <a:rPr lang="en-US" sz="2537" spc="248">
                <a:solidFill>
                  <a:srgbClr val="231F20"/>
                </a:solidFill>
                <a:latin typeface="Open Sauce Bold"/>
              </a:rPr>
              <a:t>Provide training services</a:t>
            </a:r>
            <a:r>
              <a:rPr lang="en-US" sz="2537" spc="248">
                <a:solidFill>
                  <a:srgbClr val="231F20"/>
                </a:solidFill>
                <a:latin typeface="Open Sauce"/>
              </a:rPr>
              <a:t>: Offer farmers training and extension services to learn effective crop management and pest control methods.</a:t>
            </a:r>
          </a:p>
          <a:p>
            <a:pPr marL="547951" indent="-273975" lvl="1">
              <a:lnSpc>
                <a:spcPts val="3502"/>
              </a:lnSpc>
              <a:buFont typeface="Arial"/>
              <a:buChar char="•"/>
            </a:pPr>
            <a:r>
              <a:rPr lang="en-US" sz="2537" spc="248">
                <a:solidFill>
                  <a:srgbClr val="231F20"/>
                </a:solidFill>
                <a:latin typeface="Open Sauce Bold"/>
              </a:rPr>
              <a:t>Invest in research</a:t>
            </a:r>
            <a:r>
              <a:rPr lang="en-US" sz="2537" spc="248">
                <a:solidFill>
                  <a:srgbClr val="231F20"/>
                </a:solidFill>
                <a:latin typeface="Open Sauce"/>
              </a:rPr>
              <a:t>: Allocate resources for agricultural research to develop resilient crop varieties and sustainable farming practices tailored to local conditions.</a:t>
            </a:r>
          </a:p>
          <a:p>
            <a:pPr marL="547951" indent="-273975" lvl="1">
              <a:lnSpc>
                <a:spcPts val="3502"/>
              </a:lnSpc>
              <a:buFont typeface="Arial"/>
              <a:buChar char="•"/>
            </a:pPr>
            <a:r>
              <a:rPr lang="en-US" sz="2537" spc="248">
                <a:solidFill>
                  <a:srgbClr val="231F20"/>
                </a:solidFill>
                <a:latin typeface="Open Sauce Bold"/>
              </a:rPr>
              <a:t>Encourage organic farming</a:t>
            </a:r>
            <a:r>
              <a:rPr lang="en-US" sz="2537" spc="248">
                <a:solidFill>
                  <a:srgbClr val="231F20"/>
                </a:solidFill>
                <a:latin typeface="Open Sauce"/>
              </a:rPr>
              <a:t>: Promote organic farming to meet consumer demand for chemical-free produce and improve long-term soil health.</a:t>
            </a:r>
          </a:p>
          <a:p>
            <a:pPr marL="547951" indent="-273975" lvl="1">
              <a:lnSpc>
                <a:spcPts val="3502"/>
              </a:lnSpc>
              <a:buFont typeface="Arial"/>
              <a:buChar char="•"/>
            </a:pPr>
            <a:r>
              <a:rPr lang="en-US" sz="2537" spc="248">
                <a:solidFill>
                  <a:srgbClr val="231F20"/>
                </a:solidFill>
                <a:latin typeface="Open Sauce Bold"/>
              </a:rPr>
              <a:t>Enhance market access</a:t>
            </a:r>
            <a:r>
              <a:rPr lang="en-US" sz="2537" spc="248">
                <a:solidFill>
                  <a:srgbClr val="231F20"/>
                </a:solidFill>
                <a:latin typeface="Open Sauce"/>
              </a:rPr>
              <a:t>: Establish farmer producer organizations and strengthen market linkages to enable wider market access and fair prices for farmers' produce.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2716835"/>
            <a:chOff x="0" y="0"/>
            <a:chExt cx="5016842" cy="715545"/>
          </a:xfrm>
        </p:grpSpPr>
        <p:sp>
          <p:nvSpPr>
            <p:cNvPr name="Freeform 4" id="4"/>
            <p:cNvSpPr/>
            <p:nvPr/>
          </p:nvSpPr>
          <p:spPr>
            <a:xfrm flipH="false" flipV="false" rot="0">
              <a:off x="0" y="0"/>
              <a:ext cx="5016842" cy="715545"/>
            </a:xfrm>
            <a:custGeom>
              <a:avLst/>
              <a:gdLst/>
              <a:ahLst/>
              <a:cxnLst/>
              <a:rect r="r" b="b" t="t" l="l"/>
              <a:pathLst>
                <a:path h="715545" w="5016842">
                  <a:moveTo>
                    <a:pt x="0" y="0"/>
                  </a:moveTo>
                  <a:lnTo>
                    <a:pt x="5016842" y="0"/>
                  </a:lnTo>
                  <a:lnTo>
                    <a:pt x="5016842" y="715545"/>
                  </a:lnTo>
                  <a:lnTo>
                    <a:pt x="0" y="715545"/>
                  </a:lnTo>
                  <a:close/>
                </a:path>
              </a:pathLst>
            </a:custGeom>
            <a:solidFill>
              <a:srgbClr val="1C5739"/>
            </a:solidFill>
          </p:spPr>
        </p:sp>
        <p:sp>
          <p:nvSpPr>
            <p:cNvPr name="TextBox 5" id="5"/>
            <p:cNvSpPr txBox="true"/>
            <p:nvPr/>
          </p:nvSpPr>
          <p:spPr>
            <a:xfrm>
              <a:off x="0" y="-19050"/>
              <a:ext cx="5016842" cy="73459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787179" y="520419"/>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Conclusion</a:t>
            </a:r>
          </a:p>
        </p:txBody>
      </p:sp>
      <p:sp>
        <p:nvSpPr>
          <p:cNvPr name="TextBox 9" id="9"/>
          <p:cNvSpPr txBox="true"/>
          <p:nvPr/>
        </p:nvSpPr>
        <p:spPr>
          <a:xfrm rot="0">
            <a:off x="2524697" y="2846384"/>
            <a:ext cx="13238606" cy="6411916"/>
          </a:xfrm>
          <a:prstGeom prst="rect">
            <a:avLst/>
          </a:prstGeom>
        </p:spPr>
        <p:txBody>
          <a:bodyPr anchor="t" rtlCol="false" tIns="0" lIns="0" bIns="0" rIns="0">
            <a:spAutoFit/>
          </a:bodyPr>
          <a:lstStyle/>
          <a:p>
            <a:pPr algn="ctr" marL="0" indent="0" lvl="0">
              <a:lnSpc>
                <a:spcPts val="5653"/>
              </a:lnSpc>
              <a:spcBef>
                <a:spcPct val="0"/>
              </a:spcBef>
            </a:pPr>
            <a:r>
              <a:rPr lang="en-US" sz="4097" spc="401">
                <a:solidFill>
                  <a:srgbClr val="231F20"/>
                </a:solidFill>
                <a:latin typeface="Open Sauce"/>
              </a:rPr>
              <a:t>In conclusion, the Indian Agriculture Data Visualization project in Power BI equips stakeholders with actionable insights, fostering improvements in agricultural productivity, resilience, and sustainability. With intuitive visualizations, stakeholders can navigate complexities, make informed decisions, and advance Indian agriculture effectively.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732587" y="2439620"/>
            <a:ext cx="6100729" cy="2368744"/>
          </a:xfrm>
          <a:prstGeom prst="rect">
            <a:avLst/>
          </a:prstGeom>
        </p:spPr>
        <p:txBody>
          <a:bodyPr anchor="t" rtlCol="false" tIns="0" lIns="0" bIns="0" rIns="0">
            <a:spAutoFit/>
          </a:bodyPr>
          <a:lstStyle/>
          <a:p>
            <a:pPr algn="ctr" marL="0" indent="0" lvl="0">
              <a:lnSpc>
                <a:spcPts val="8531"/>
              </a:lnSpc>
            </a:pPr>
            <a:r>
              <a:rPr lang="en-US" sz="9174" spc="990">
                <a:solidFill>
                  <a:srgbClr val="231F20"/>
                </a:solidFill>
                <a:latin typeface="Codec Pro ExtraBold"/>
              </a:rPr>
              <a:t>THANK YOU</a:t>
            </a:r>
          </a:p>
        </p:txBody>
      </p:sp>
      <p:grpSp>
        <p:nvGrpSpPr>
          <p:cNvPr name="Group 4" id="4"/>
          <p:cNvGrpSpPr/>
          <p:nvPr/>
        </p:nvGrpSpPr>
        <p:grpSpPr>
          <a:xfrm rot="0">
            <a:off x="9684427" y="0"/>
            <a:ext cx="8603573" cy="10287000"/>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51513" t="0" r="-27614" b="0"/>
              </a:stretch>
            </a:blipFill>
          </p:spPr>
        </p:sp>
      </p:grpSp>
      <p:grpSp>
        <p:nvGrpSpPr>
          <p:cNvPr name="Group 6" id="6"/>
          <p:cNvGrpSpPr/>
          <p:nvPr/>
        </p:nvGrpSpPr>
        <p:grpSpPr>
          <a:xfrm rot="826432">
            <a:off x="-18353104" y="-3567159"/>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8" id="8"/>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1" id="11"/>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3529584" y="6710320"/>
            <a:ext cx="4681143" cy="718755"/>
          </a:xfrm>
          <a:prstGeom prst="rect">
            <a:avLst/>
          </a:prstGeom>
        </p:spPr>
        <p:txBody>
          <a:bodyPr anchor="t" rtlCol="false" tIns="0" lIns="0" bIns="0" rIns="0">
            <a:spAutoFit/>
          </a:bodyPr>
          <a:lstStyle/>
          <a:p>
            <a:pPr>
              <a:lnSpc>
                <a:spcPts val="2908"/>
              </a:lnSpc>
            </a:pPr>
            <a:r>
              <a:rPr lang="en-US" sz="2077">
                <a:solidFill>
                  <a:srgbClr val="000000"/>
                </a:solidFill>
                <a:latin typeface="Open Sauce"/>
              </a:rPr>
              <a:t>Do check out this Interactive Dashboard on the given link </a:t>
            </a:r>
          </a:p>
        </p:txBody>
      </p:sp>
      <p:sp>
        <p:nvSpPr>
          <p:cNvPr name="TextBox 16" id="16"/>
          <p:cNvSpPr txBox="true"/>
          <p:nvPr/>
        </p:nvSpPr>
        <p:spPr>
          <a:xfrm rot="0">
            <a:off x="3529584" y="5988797"/>
            <a:ext cx="5857379" cy="447347"/>
          </a:xfrm>
          <a:prstGeom prst="rect">
            <a:avLst/>
          </a:prstGeom>
        </p:spPr>
        <p:txBody>
          <a:bodyPr anchor="t" rtlCol="false" tIns="0" lIns="0" bIns="0" rIns="0">
            <a:spAutoFit/>
          </a:bodyPr>
          <a:lstStyle/>
          <a:p>
            <a:pPr>
              <a:lnSpc>
                <a:spcPts val="3468"/>
              </a:lnSpc>
            </a:pPr>
            <a:r>
              <a:rPr lang="en-US" sz="2477">
                <a:solidFill>
                  <a:srgbClr val="000000"/>
                </a:solidFill>
                <a:latin typeface="Montserrat Light Bold"/>
              </a:rPr>
              <a:t>Harsh Tantak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5278590"/>
            <a:chOff x="0" y="0"/>
            <a:chExt cx="368852" cy="1390246"/>
          </a:xfrm>
        </p:grpSpPr>
        <p:sp>
          <p:nvSpPr>
            <p:cNvPr name="Freeform 3" id="3"/>
            <p:cNvSpPr/>
            <p:nvPr/>
          </p:nvSpPr>
          <p:spPr>
            <a:xfrm flipH="false" flipV="false" rot="0">
              <a:off x="0" y="0"/>
              <a:ext cx="368852" cy="1390246"/>
            </a:xfrm>
            <a:custGeom>
              <a:avLst/>
              <a:gdLst/>
              <a:ahLst/>
              <a:cxnLst/>
              <a:rect r="r" b="b" t="t" l="l"/>
              <a:pathLst>
                <a:path h="1390246" w="368852">
                  <a:moveTo>
                    <a:pt x="0" y="0"/>
                  </a:moveTo>
                  <a:lnTo>
                    <a:pt x="368852" y="0"/>
                  </a:lnTo>
                  <a:lnTo>
                    <a:pt x="368852" y="1390246"/>
                  </a:lnTo>
                  <a:lnTo>
                    <a:pt x="0" y="1390246"/>
                  </a:lnTo>
                  <a:close/>
                </a:path>
              </a:pathLst>
            </a:custGeom>
            <a:solidFill>
              <a:srgbClr val="1C5739"/>
            </a:solidFill>
            <a:ln cap="sq">
              <a:noFill/>
              <a:prstDash val="solid"/>
              <a:miter/>
            </a:ln>
          </p:spPr>
        </p:sp>
        <p:sp>
          <p:nvSpPr>
            <p:cNvPr name="TextBox 4" id="4"/>
            <p:cNvSpPr txBox="true"/>
            <p:nvPr/>
          </p:nvSpPr>
          <p:spPr>
            <a:xfrm>
              <a:off x="0" y="-19050"/>
              <a:ext cx="368852" cy="140929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68515" t="0" r="-49412" b="0"/>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5400737"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1" id="21"/>
          <p:cNvSpPr txBox="true"/>
          <p:nvPr/>
        </p:nvSpPr>
        <p:spPr>
          <a:xfrm rot="0">
            <a:off x="5400737"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Dataset Overview</a:t>
            </a:r>
          </a:p>
        </p:txBody>
      </p:sp>
      <p:sp>
        <p:nvSpPr>
          <p:cNvPr name="TextBox 22" id="22"/>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Transforming Data </a:t>
            </a:r>
          </a:p>
        </p:txBody>
      </p:sp>
      <p:sp>
        <p:nvSpPr>
          <p:cNvPr name="TextBox 23" id="23"/>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 Modelling</a:t>
            </a:r>
          </a:p>
        </p:txBody>
      </p:sp>
      <p:sp>
        <p:nvSpPr>
          <p:cNvPr name="TextBox 24" id="24"/>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Visualiazation </a:t>
            </a:r>
          </a:p>
        </p:txBody>
      </p:sp>
      <p:sp>
        <p:nvSpPr>
          <p:cNvPr name="TextBox 25" id="25"/>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988010" y="2445188"/>
            <a:ext cx="5394351" cy="5396625"/>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5357351" y="2101859"/>
            <a:ext cx="1901949" cy="1897402"/>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4790631" y="3613300"/>
            <a:ext cx="433708" cy="441098"/>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357351" y="6287739"/>
            <a:ext cx="1901949" cy="1897402"/>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1" id="11"/>
          <p:cNvGrpSpPr/>
          <p:nvPr/>
        </p:nvGrpSpPr>
        <p:grpSpPr>
          <a:xfrm rot="0">
            <a:off x="14790631" y="6232602"/>
            <a:ext cx="433708" cy="441098"/>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4911137" y="6360497"/>
            <a:ext cx="187580" cy="185306"/>
            <a:chOff x="0" y="0"/>
            <a:chExt cx="237600" cy="234720"/>
          </a:xfrm>
        </p:grpSpPr>
        <p:sp>
          <p:nvSpPr>
            <p:cNvPr name="Freeform 15" id="1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6" id="16"/>
          <p:cNvGrpSpPr/>
          <p:nvPr/>
        </p:nvGrpSpPr>
        <p:grpSpPr>
          <a:xfrm rot="0">
            <a:off x="8110503" y="6287739"/>
            <a:ext cx="1902518" cy="1897402"/>
            <a:chOff x="0" y="0"/>
            <a:chExt cx="2409840" cy="2403360"/>
          </a:xfrm>
        </p:grpSpPr>
        <p:sp>
          <p:nvSpPr>
            <p:cNvPr name="Freeform 17" id="1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8" id="18"/>
          <p:cNvGrpSpPr/>
          <p:nvPr/>
        </p:nvGrpSpPr>
        <p:grpSpPr>
          <a:xfrm rot="0">
            <a:off x="10146032" y="6232602"/>
            <a:ext cx="433708" cy="441098"/>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10271086" y="6360497"/>
            <a:ext cx="188149" cy="185306"/>
            <a:chOff x="0" y="0"/>
            <a:chExt cx="238320" cy="234720"/>
          </a:xfrm>
        </p:grpSpPr>
        <p:sp>
          <p:nvSpPr>
            <p:cNvPr name="Freeform 22" id="22"/>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3" id="23"/>
          <p:cNvGrpSpPr/>
          <p:nvPr/>
        </p:nvGrpSpPr>
        <p:grpSpPr>
          <a:xfrm rot="0">
            <a:off x="8110503" y="2101859"/>
            <a:ext cx="1902518" cy="1897402"/>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5" id="25"/>
          <p:cNvGrpSpPr/>
          <p:nvPr/>
        </p:nvGrpSpPr>
        <p:grpSpPr>
          <a:xfrm rot="0">
            <a:off x="10146032" y="3613300"/>
            <a:ext cx="433708" cy="441098"/>
            <a:chOff x="0" y="0"/>
            <a:chExt cx="549360" cy="558720"/>
          </a:xfrm>
        </p:grpSpPr>
        <p:sp>
          <p:nvSpPr>
            <p:cNvPr name="Freeform 26" id="2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7" id="2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8" id="28"/>
          <p:cNvGrpSpPr/>
          <p:nvPr/>
        </p:nvGrpSpPr>
        <p:grpSpPr>
          <a:xfrm rot="0">
            <a:off x="14913695" y="3741196"/>
            <a:ext cx="187580" cy="18530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0" id="30"/>
          <p:cNvGrpSpPr/>
          <p:nvPr/>
        </p:nvGrpSpPr>
        <p:grpSpPr>
          <a:xfrm rot="0">
            <a:off x="10271654" y="3741196"/>
            <a:ext cx="187580" cy="185306"/>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2" id="32"/>
          <p:cNvSpPr/>
          <p:nvPr/>
        </p:nvSpPr>
        <p:spPr>
          <a:xfrm flipH="false" flipV="false" rot="0">
            <a:off x="8422561" y="6756500"/>
            <a:ext cx="1256512" cy="1085312"/>
          </a:xfrm>
          <a:custGeom>
            <a:avLst/>
            <a:gdLst/>
            <a:ahLst/>
            <a:cxnLst/>
            <a:rect r="r" b="b" t="t" l="l"/>
            <a:pathLst>
              <a:path h="1085312" w="1256512">
                <a:moveTo>
                  <a:pt x="0" y="0"/>
                </a:moveTo>
                <a:lnTo>
                  <a:pt x="1256512" y="0"/>
                </a:lnTo>
                <a:lnTo>
                  <a:pt x="1256512" y="1085312"/>
                </a:lnTo>
                <a:lnTo>
                  <a:pt x="0" y="1085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10755581" y="3213895"/>
            <a:ext cx="3859210" cy="38592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5" id="3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6" id="36"/>
          <p:cNvSpPr txBox="true"/>
          <p:nvPr/>
        </p:nvSpPr>
        <p:spPr>
          <a:xfrm rot="0">
            <a:off x="1482178" y="838200"/>
            <a:ext cx="5150121"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Overview </a:t>
            </a:r>
          </a:p>
        </p:txBody>
      </p:sp>
      <p:sp>
        <p:nvSpPr>
          <p:cNvPr name="TextBox 37" id="37"/>
          <p:cNvSpPr txBox="true"/>
          <p:nvPr/>
        </p:nvSpPr>
        <p:spPr>
          <a:xfrm rot="0">
            <a:off x="1463128" y="1863807"/>
            <a:ext cx="6342575" cy="3079328"/>
          </a:xfrm>
          <a:prstGeom prst="rect">
            <a:avLst/>
          </a:prstGeom>
        </p:spPr>
        <p:txBody>
          <a:bodyPr anchor="t" rtlCol="false" tIns="0" lIns="0" bIns="0" rIns="0">
            <a:spAutoFit/>
          </a:bodyPr>
          <a:lstStyle/>
          <a:p>
            <a:pPr marL="0" indent="0" lvl="0">
              <a:lnSpc>
                <a:spcPts val="2708"/>
              </a:lnSpc>
              <a:spcBef>
                <a:spcPct val="0"/>
              </a:spcBef>
            </a:pPr>
            <a:r>
              <a:rPr lang="en-US" sz="1962" spc="192">
                <a:solidFill>
                  <a:srgbClr val="231F20"/>
                </a:solidFill>
                <a:latin typeface="Open Sauce"/>
              </a:rPr>
              <a:t>Indian agriculture is pivotal to the economy, sustaining millions and ensuring food security. Its diverse crops thrive in varied climates, soil, and water resources. Major produce includes cereals, pulses, oilseeds, fruits, and vegetables. Rice, wheat, maize, millets, pulses, and sugarcane are prominent, alongside a rich horticultural variety.</a:t>
            </a:r>
          </a:p>
        </p:txBody>
      </p:sp>
      <p:sp>
        <p:nvSpPr>
          <p:cNvPr name="Freeform 38" id="38"/>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0" id="40"/>
          <p:cNvSpPr/>
          <p:nvPr/>
        </p:nvSpPr>
        <p:spPr>
          <a:xfrm flipH="false" flipV="false" rot="0">
            <a:off x="12149883" y="4567131"/>
            <a:ext cx="1070606" cy="1152739"/>
          </a:xfrm>
          <a:custGeom>
            <a:avLst/>
            <a:gdLst/>
            <a:ahLst/>
            <a:cxnLst/>
            <a:rect r="r" b="b" t="t" l="l"/>
            <a:pathLst>
              <a:path h="1152739" w="1070606">
                <a:moveTo>
                  <a:pt x="0" y="0"/>
                </a:moveTo>
                <a:lnTo>
                  <a:pt x="1070606" y="0"/>
                </a:lnTo>
                <a:lnTo>
                  <a:pt x="1070606" y="1152738"/>
                </a:lnTo>
                <a:lnTo>
                  <a:pt x="0" y="1152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15735731" y="6517476"/>
            <a:ext cx="1205179" cy="1426247"/>
          </a:xfrm>
          <a:custGeom>
            <a:avLst/>
            <a:gdLst/>
            <a:ahLst/>
            <a:cxnLst/>
            <a:rect r="r" b="b" t="t" l="l"/>
            <a:pathLst>
              <a:path h="1426247" w="1205179">
                <a:moveTo>
                  <a:pt x="0" y="0"/>
                </a:moveTo>
                <a:lnTo>
                  <a:pt x="1205179" y="0"/>
                </a:lnTo>
                <a:lnTo>
                  <a:pt x="1205179" y="1426247"/>
                </a:lnTo>
                <a:lnTo>
                  <a:pt x="0" y="1426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2" id="42"/>
          <p:cNvSpPr/>
          <p:nvPr/>
        </p:nvSpPr>
        <p:spPr>
          <a:xfrm flipH="false" flipV="false" rot="0">
            <a:off x="8374706" y="2333967"/>
            <a:ext cx="1403711" cy="1407229"/>
          </a:xfrm>
          <a:custGeom>
            <a:avLst/>
            <a:gdLst/>
            <a:ahLst/>
            <a:cxnLst/>
            <a:rect r="r" b="b" t="t" l="l"/>
            <a:pathLst>
              <a:path h="1407229" w="1403711">
                <a:moveTo>
                  <a:pt x="0" y="0"/>
                </a:moveTo>
                <a:lnTo>
                  <a:pt x="1403711" y="0"/>
                </a:lnTo>
                <a:lnTo>
                  <a:pt x="1403711" y="1407229"/>
                </a:lnTo>
                <a:lnTo>
                  <a:pt x="0" y="14072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15633213" y="2455658"/>
            <a:ext cx="1410214" cy="1174323"/>
          </a:xfrm>
          <a:custGeom>
            <a:avLst/>
            <a:gdLst/>
            <a:ahLst/>
            <a:cxnLst/>
            <a:rect r="r" b="b" t="t" l="l"/>
            <a:pathLst>
              <a:path h="1174323" w="1410214">
                <a:moveTo>
                  <a:pt x="0" y="0"/>
                </a:moveTo>
                <a:lnTo>
                  <a:pt x="1410214" y="0"/>
                </a:lnTo>
                <a:lnTo>
                  <a:pt x="1410214" y="1174323"/>
                </a:lnTo>
                <a:lnTo>
                  <a:pt x="0" y="11743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4" id="44"/>
          <p:cNvSpPr txBox="true"/>
          <p:nvPr/>
        </p:nvSpPr>
        <p:spPr>
          <a:xfrm rot="0">
            <a:off x="1482178" y="5114925"/>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Problem Statement</a:t>
            </a:r>
          </a:p>
        </p:txBody>
      </p:sp>
      <p:sp>
        <p:nvSpPr>
          <p:cNvPr name="TextBox 45" id="45"/>
          <p:cNvSpPr txBox="true"/>
          <p:nvPr/>
        </p:nvSpPr>
        <p:spPr>
          <a:xfrm rot="0">
            <a:off x="1482178" y="5681769"/>
            <a:ext cx="6342575" cy="3765128"/>
          </a:xfrm>
          <a:prstGeom prst="rect">
            <a:avLst/>
          </a:prstGeom>
        </p:spPr>
        <p:txBody>
          <a:bodyPr anchor="t" rtlCol="false" tIns="0" lIns="0" bIns="0" rIns="0">
            <a:spAutoFit/>
          </a:bodyPr>
          <a:lstStyle/>
          <a:p>
            <a:pPr marL="0" indent="0" lvl="0">
              <a:lnSpc>
                <a:spcPts val="2708"/>
              </a:lnSpc>
              <a:spcBef>
                <a:spcPct val="0"/>
              </a:spcBef>
            </a:pPr>
            <a:r>
              <a:rPr lang="en-US" sz="1962" spc="192">
                <a:solidFill>
                  <a:srgbClr val="231F20"/>
                </a:solidFill>
                <a:latin typeface="Open Sauce"/>
              </a:rPr>
              <a:t>This project aims to analyze Indian agriculture using district-wise and year-wise data. The dataset contains detailed information on crops, areas, production, and yields across districts and years. Utilizing Power BI, interactive visualizations will be created to uncover trends and patterns in agricultural practices. This will aid stakeholders in making informed decisions for sustainable farming and resource allocation.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499535" y="4049344"/>
            <a:ext cx="7788192" cy="4649034"/>
            <a:chOff x="0" y="0"/>
            <a:chExt cx="2051211" cy="1224437"/>
          </a:xfrm>
        </p:grpSpPr>
        <p:sp>
          <p:nvSpPr>
            <p:cNvPr name="Freeform 7" id="7"/>
            <p:cNvSpPr/>
            <p:nvPr/>
          </p:nvSpPr>
          <p:spPr>
            <a:xfrm flipH="false" flipV="false" rot="0">
              <a:off x="0" y="0"/>
              <a:ext cx="2051211" cy="1224437"/>
            </a:xfrm>
            <a:custGeom>
              <a:avLst/>
              <a:gdLst/>
              <a:ahLst/>
              <a:cxnLst/>
              <a:rect r="r" b="b" t="t" l="l"/>
              <a:pathLst>
                <a:path h="1224437" w="2051211">
                  <a:moveTo>
                    <a:pt x="0" y="0"/>
                  </a:moveTo>
                  <a:lnTo>
                    <a:pt x="2051211" y="0"/>
                  </a:lnTo>
                  <a:lnTo>
                    <a:pt x="2051211" y="1224437"/>
                  </a:lnTo>
                  <a:lnTo>
                    <a:pt x="0" y="1224437"/>
                  </a:lnTo>
                  <a:close/>
                </a:path>
              </a:pathLst>
            </a:custGeom>
            <a:solidFill>
              <a:srgbClr val="397D5A"/>
            </a:solidFill>
          </p:spPr>
        </p:sp>
        <p:sp>
          <p:nvSpPr>
            <p:cNvPr name="TextBox 8" id="8"/>
            <p:cNvSpPr txBox="true"/>
            <p:nvPr/>
          </p:nvSpPr>
          <p:spPr>
            <a:xfrm>
              <a:off x="0" y="-47625"/>
              <a:ext cx="2051211" cy="1272062"/>
            </a:xfrm>
            <a:prstGeom prst="rect">
              <a:avLst/>
            </a:prstGeom>
          </p:spPr>
          <p:txBody>
            <a:bodyPr anchor="ctr" rtlCol="false" tIns="114300" lIns="114300" bIns="114300" rIns="114300"/>
            <a:lstStyle/>
            <a:p>
              <a:pPr marL="518155" indent="-259078" lvl="1">
                <a:lnSpc>
                  <a:spcPts val="3311"/>
                </a:lnSpc>
                <a:buFont typeface="Arial"/>
                <a:buChar char="•"/>
              </a:pPr>
              <a:r>
                <a:rPr lang="en-US" sz="2399" spc="23" u="sng">
                  <a:solidFill>
                    <a:srgbClr val="FFFFFF"/>
                  </a:solidFill>
                  <a:latin typeface="Open Sauce Bold"/>
                </a:rPr>
                <a:t>Area</a:t>
              </a:r>
              <a:r>
                <a:rPr lang="en-US" sz="2399" spc="23">
                  <a:solidFill>
                    <a:srgbClr val="FFFFFF"/>
                  </a:solidFill>
                  <a:latin typeface="Open Sauce"/>
                </a:rPr>
                <a:t>: The land area used for cultivating a crop measured in thousand hectares (ha). </a:t>
              </a:r>
            </a:p>
            <a:p>
              <a:pPr marL="518155" indent="-259078" lvl="1">
                <a:lnSpc>
                  <a:spcPts val="3311"/>
                </a:lnSpc>
                <a:buFont typeface="Arial"/>
                <a:buChar char="•"/>
              </a:pPr>
              <a:r>
                <a:rPr lang="en-US" sz="2399" spc="23" u="sng">
                  <a:solidFill>
                    <a:srgbClr val="FFFFFF"/>
                  </a:solidFill>
                  <a:latin typeface="Open Sauce Bold"/>
                </a:rPr>
                <a:t>Production</a:t>
              </a:r>
              <a:r>
                <a:rPr lang="en-US" sz="2399" spc="23">
                  <a:solidFill>
                    <a:srgbClr val="FFFFFF"/>
                  </a:solidFill>
                  <a:latin typeface="Open Sauce"/>
                </a:rPr>
                <a:t>: The quantity of crop harvested from the cultivated area measured in thousand tons.</a:t>
              </a:r>
            </a:p>
            <a:p>
              <a:pPr marL="518155" indent="-259078" lvl="1">
                <a:lnSpc>
                  <a:spcPts val="3311"/>
                </a:lnSpc>
                <a:buFont typeface="Arial"/>
                <a:buChar char="•"/>
              </a:pPr>
              <a:r>
                <a:rPr lang="en-US" sz="2399" spc="23">
                  <a:solidFill>
                    <a:srgbClr val="FFFFFF"/>
                  </a:solidFill>
                  <a:latin typeface="Open Sauce"/>
                </a:rPr>
                <a:t> </a:t>
              </a:r>
              <a:r>
                <a:rPr lang="en-US" sz="2399" spc="23" u="sng">
                  <a:solidFill>
                    <a:srgbClr val="FFFFFF"/>
                  </a:solidFill>
                  <a:latin typeface="Open Sauce Bold"/>
                </a:rPr>
                <a:t>Yield</a:t>
              </a:r>
              <a:r>
                <a:rPr lang="en-US" sz="2399" spc="23">
                  <a:solidFill>
                    <a:srgbClr val="FFFFFF"/>
                  </a:solidFill>
                  <a:latin typeface="Open Sauce"/>
                </a:rPr>
                <a:t>: The efficiency of crop production, representing the amount of crop harvested per unit area of land typically measured in kilograms per hectare (Kg/ha).</a:t>
              </a:r>
            </a:p>
          </p:txBody>
        </p:sp>
      </p:grpSp>
      <p:sp>
        <p:nvSpPr>
          <p:cNvPr name="Freeform 9" id="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8815480" y="4518697"/>
            <a:ext cx="9297262" cy="3246594"/>
            <a:chOff x="0" y="0"/>
            <a:chExt cx="2448662" cy="855070"/>
          </a:xfrm>
        </p:grpSpPr>
        <p:sp>
          <p:nvSpPr>
            <p:cNvPr name="Freeform 12" id="12"/>
            <p:cNvSpPr/>
            <p:nvPr/>
          </p:nvSpPr>
          <p:spPr>
            <a:xfrm flipH="false" flipV="false" rot="0">
              <a:off x="0" y="0"/>
              <a:ext cx="2448662" cy="855070"/>
            </a:xfrm>
            <a:custGeom>
              <a:avLst/>
              <a:gdLst/>
              <a:ahLst/>
              <a:cxnLst/>
              <a:rect r="r" b="b" t="t" l="l"/>
              <a:pathLst>
                <a:path h="855070" w="2448662">
                  <a:moveTo>
                    <a:pt x="0" y="0"/>
                  </a:moveTo>
                  <a:lnTo>
                    <a:pt x="2448662" y="0"/>
                  </a:lnTo>
                  <a:lnTo>
                    <a:pt x="2448662" y="855070"/>
                  </a:lnTo>
                  <a:lnTo>
                    <a:pt x="0" y="855070"/>
                  </a:lnTo>
                  <a:close/>
                </a:path>
              </a:pathLst>
            </a:custGeom>
            <a:solidFill>
              <a:srgbClr val="1C5739"/>
            </a:solidFill>
          </p:spPr>
        </p:sp>
        <p:sp>
          <p:nvSpPr>
            <p:cNvPr name="TextBox 13" id="13"/>
            <p:cNvSpPr txBox="true"/>
            <p:nvPr/>
          </p:nvSpPr>
          <p:spPr>
            <a:xfrm>
              <a:off x="0" y="-19050"/>
              <a:ext cx="2448662" cy="87412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8586731" y="4384662"/>
            <a:ext cx="9333028" cy="3182063"/>
          </a:xfrm>
          <a:custGeom>
            <a:avLst/>
            <a:gdLst/>
            <a:ahLst/>
            <a:cxnLst/>
            <a:rect r="r" b="b" t="t" l="l"/>
            <a:pathLst>
              <a:path h="3182063" w="9333028">
                <a:moveTo>
                  <a:pt x="0" y="0"/>
                </a:moveTo>
                <a:lnTo>
                  <a:pt x="9333028" y="0"/>
                </a:lnTo>
                <a:lnTo>
                  <a:pt x="9333028" y="3182063"/>
                </a:lnTo>
                <a:lnTo>
                  <a:pt x="0" y="3182063"/>
                </a:lnTo>
                <a:lnTo>
                  <a:pt x="0" y="0"/>
                </a:lnTo>
                <a:close/>
              </a:path>
            </a:pathLst>
          </a:custGeom>
          <a:blipFill>
            <a:blip r:embed="rId5"/>
            <a:stretch>
              <a:fillRect l="0" t="0" r="-17766" b="0"/>
            </a:stretch>
          </a:blipFill>
        </p:spPr>
      </p:sp>
      <p:sp>
        <p:nvSpPr>
          <p:cNvPr name="TextBox 15" id="15"/>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Dataset Overview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365636"/>
            <a:chOff x="0" y="0"/>
            <a:chExt cx="5016842" cy="359674"/>
          </a:xfrm>
        </p:grpSpPr>
        <p:sp>
          <p:nvSpPr>
            <p:cNvPr name="Freeform 4" id="4"/>
            <p:cNvSpPr/>
            <p:nvPr/>
          </p:nvSpPr>
          <p:spPr>
            <a:xfrm flipH="false" flipV="false" rot="0">
              <a:off x="0" y="0"/>
              <a:ext cx="5016842" cy="359674"/>
            </a:xfrm>
            <a:custGeom>
              <a:avLst/>
              <a:gdLst/>
              <a:ahLst/>
              <a:cxnLst/>
              <a:rect r="r" b="b" t="t" l="l"/>
              <a:pathLst>
                <a:path h="359674" w="5016842">
                  <a:moveTo>
                    <a:pt x="0" y="0"/>
                  </a:moveTo>
                  <a:lnTo>
                    <a:pt x="5016842" y="0"/>
                  </a:lnTo>
                  <a:lnTo>
                    <a:pt x="5016842" y="359674"/>
                  </a:lnTo>
                  <a:lnTo>
                    <a:pt x="0" y="359674"/>
                  </a:lnTo>
                  <a:close/>
                </a:path>
              </a:pathLst>
            </a:custGeom>
            <a:solidFill>
              <a:srgbClr val="1C5739"/>
            </a:solidFill>
          </p:spPr>
        </p:sp>
        <p:sp>
          <p:nvSpPr>
            <p:cNvPr name="TextBox 5" id="5"/>
            <p:cNvSpPr txBox="true"/>
            <p:nvPr/>
          </p:nvSpPr>
          <p:spPr>
            <a:xfrm>
              <a:off x="0" y="-19050"/>
              <a:ext cx="5016842" cy="378724"/>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328129" y="8297430"/>
            <a:ext cx="5631742" cy="960870"/>
            <a:chOff x="0" y="0"/>
            <a:chExt cx="1483257" cy="253069"/>
          </a:xfrm>
        </p:grpSpPr>
        <p:sp>
          <p:nvSpPr>
            <p:cNvPr name="Freeform 7" id="7"/>
            <p:cNvSpPr/>
            <p:nvPr/>
          </p:nvSpPr>
          <p:spPr>
            <a:xfrm flipH="false" flipV="false" rot="0">
              <a:off x="0" y="0"/>
              <a:ext cx="1483257" cy="253069"/>
            </a:xfrm>
            <a:custGeom>
              <a:avLst/>
              <a:gdLst/>
              <a:ahLst/>
              <a:cxnLst/>
              <a:rect r="r" b="b" t="t" l="l"/>
              <a:pathLst>
                <a:path h="253069" w="1483257">
                  <a:moveTo>
                    <a:pt x="0" y="0"/>
                  </a:moveTo>
                  <a:lnTo>
                    <a:pt x="1483257" y="0"/>
                  </a:lnTo>
                  <a:lnTo>
                    <a:pt x="1483257" y="253069"/>
                  </a:lnTo>
                  <a:lnTo>
                    <a:pt x="0" y="253069"/>
                  </a:lnTo>
                  <a:close/>
                </a:path>
              </a:pathLst>
            </a:custGeom>
            <a:solidFill>
              <a:srgbClr val="1C5739"/>
            </a:solidFill>
          </p:spPr>
        </p:sp>
        <p:sp>
          <p:nvSpPr>
            <p:cNvPr name="TextBox 8" id="8"/>
            <p:cNvSpPr txBox="true"/>
            <p:nvPr/>
          </p:nvSpPr>
          <p:spPr>
            <a:xfrm>
              <a:off x="0" y="-47625"/>
              <a:ext cx="1483257" cy="300694"/>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Transofrming Data in Power Query</a:t>
              </a:r>
            </a:p>
          </p:txBody>
        </p:sp>
      </p:grpSp>
      <p:sp>
        <p:nvSpPr>
          <p:cNvPr name="Freeform 9" id="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106109" y="1963203"/>
            <a:ext cx="13205309" cy="5988909"/>
          </a:xfrm>
          <a:custGeom>
            <a:avLst/>
            <a:gdLst/>
            <a:ahLst/>
            <a:cxnLst/>
            <a:rect r="r" b="b" t="t" l="l"/>
            <a:pathLst>
              <a:path h="5988909" w="13205309">
                <a:moveTo>
                  <a:pt x="0" y="0"/>
                </a:moveTo>
                <a:lnTo>
                  <a:pt x="13205310" y="0"/>
                </a:lnTo>
                <a:lnTo>
                  <a:pt x="13205310" y="5988909"/>
                </a:lnTo>
                <a:lnTo>
                  <a:pt x="0" y="5988909"/>
                </a:lnTo>
                <a:lnTo>
                  <a:pt x="0" y="0"/>
                </a:lnTo>
                <a:close/>
              </a:path>
            </a:pathLst>
          </a:custGeom>
          <a:blipFill>
            <a:blip r:embed="rId5"/>
            <a:stretch>
              <a:fillRect l="0" t="0" r="0" b="0"/>
            </a:stretch>
          </a:blipFill>
        </p:spPr>
      </p:sp>
      <p:sp>
        <p:nvSpPr>
          <p:cNvPr name="TextBox 12" id="12"/>
          <p:cNvSpPr txBox="true"/>
          <p:nvPr/>
        </p:nvSpPr>
        <p:spPr>
          <a:xfrm rot="0">
            <a:off x="3787179" y="-77148"/>
            <a:ext cx="11244393"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Transforming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628043"/>
            <a:chOff x="0" y="0"/>
            <a:chExt cx="5016842" cy="428785"/>
          </a:xfrm>
        </p:grpSpPr>
        <p:sp>
          <p:nvSpPr>
            <p:cNvPr name="Freeform 4" id="4"/>
            <p:cNvSpPr/>
            <p:nvPr/>
          </p:nvSpPr>
          <p:spPr>
            <a:xfrm flipH="false" flipV="false" rot="0">
              <a:off x="0" y="0"/>
              <a:ext cx="5016842" cy="428785"/>
            </a:xfrm>
            <a:custGeom>
              <a:avLst/>
              <a:gdLst/>
              <a:ahLst/>
              <a:cxnLst/>
              <a:rect r="r" b="b" t="t" l="l"/>
              <a:pathLst>
                <a:path h="428785" w="5016842">
                  <a:moveTo>
                    <a:pt x="0" y="0"/>
                  </a:moveTo>
                  <a:lnTo>
                    <a:pt x="5016842" y="0"/>
                  </a:lnTo>
                  <a:lnTo>
                    <a:pt x="5016842" y="428785"/>
                  </a:lnTo>
                  <a:lnTo>
                    <a:pt x="0" y="428785"/>
                  </a:lnTo>
                  <a:close/>
                </a:path>
              </a:pathLst>
            </a:custGeom>
            <a:solidFill>
              <a:srgbClr val="1C5739"/>
            </a:solidFill>
          </p:spPr>
        </p:sp>
        <p:sp>
          <p:nvSpPr>
            <p:cNvPr name="TextBox 5" id="5"/>
            <p:cNvSpPr txBox="true"/>
            <p:nvPr/>
          </p:nvSpPr>
          <p:spPr>
            <a:xfrm>
              <a:off x="0" y="-19050"/>
              <a:ext cx="5016842" cy="447835"/>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657898" y="4080520"/>
            <a:ext cx="6303974" cy="3798869"/>
            <a:chOff x="0" y="0"/>
            <a:chExt cx="1660306" cy="1000525"/>
          </a:xfrm>
        </p:grpSpPr>
        <p:sp>
          <p:nvSpPr>
            <p:cNvPr name="Freeform 7" id="7"/>
            <p:cNvSpPr/>
            <p:nvPr/>
          </p:nvSpPr>
          <p:spPr>
            <a:xfrm flipH="false" flipV="false" rot="0">
              <a:off x="0" y="0"/>
              <a:ext cx="1660306" cy="1000525"/>
            </a:xfrm>
            <a:custGeom>
              <a:avLst/>
              <a:gdLst/>
              <a:ahLst/>
              <a:cxnLst/>
              <a:rect r="r" b="b" t="t" l="l"/>
              <a:pathLst>
                <a:path h="1000525" w="1660306">
                  <a:moveTo>
                    <a:pt x="0" y="0"/>
                  </a:moveTo>
                  <a:lnTo>
                    <a:pt x="1660306" y="0"/>
                  </a:lnTo>
                  <a:lnTo>
                    <a:pt x="1660306" y="1000525"/>
                  </a:lnTo>
                  <a:lnTo>
                    <a:pt x="0" y="1000525"/>
                  </a:lnTo>
                  <a:close/>
                </a:path>
              </a:pathLst>
            </a:custGeom>
            <a:solidFill>
              <a:srgbClr val="1C5739"/>
            </a:solidFill>
          </p:spPr>
        </p:sp>
        <p:sp>
          <p:nvSpPr>
            <p:cNvPr name="TextBox 8" id="8"/>
            <p:cNvSpPr txBox="true"/>
            <p:nvPr/>
          </p:nvSpPr>
          <p:spPr>
            <a:xfrm>
              <a:off x="0" y="-19050"/>
              <a:ext cx="1660306" cy="1019575"/>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657898" y="3875422"/>
            <a:ext cx="6140317" cy="3852699"/>
          </a:xfrm>
          <a:custGeom>
            <a:avLst/>
            <a:gdLst/>
            <a:ahLst/>
            <a:cxnLst/>
            <a:rect r="r" b="b" t="t" l="l"/>
            <a:pathLst>
              <a:path h="3852699" w="6140317">
                <a:moveTo>
                  <a:pt x="0" y="0"/>
                </a:moveTo>
                <a:lnTo>
                  <a:pt x="6140317" y="0"/>
                </a:lnTo>
                <a:lnTo>
                  <a:pt x="6140317" y="3852699"/>
                </a:lnTo>
                <a:lnTo>
                  <a:pt x="0" y="3852699"/>
                </a:lnTo>
                <a:lnTo>
                  <a:pt x="0" y="0"/>
                </a:lnTo>
                <a:close/>
              </a:path>
            </a:pathLst>
          </a:custGeom>
          <a:blipFill>
            <a:blip r:embed="rId3"/>
            <a:stretch>
              <a:fillRect l="0" t="-907" r="-56221" b="-907"/>
            </a:stretch>
          </a:blipFill>
        </p:spPr>
      </p:sp>
      <p:grpSp>
        <p:nvGrpSpPr>
          <p:cNvPr name="Group 10" id="10"/>
          <p:cNvGrpSpPr/>
          <p:nvPr/>
        </p:nvGrpSpPr>
        <p:grpSpPr>
          <a:xfrm rot="0">
            <a:off x="6759290" y="8939926"/>
            <a:ext cx="4473739" cy="636748"/>
            <a:chOff x="0" y="0"/>
            <a:chExt cx="1178269" cy="167703"/>
          </a:xfrm>
        </p:grpSpPr>
        <p:sp>
          <p:nvSpPr>
            <p:cNvPr name="Freeform 11" id="11"/>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2" id="12"/>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Creating Custom Columns</a:t>
              </a:r>
            </a:p>
          </p:txBody>
        </p:sp>
      </p:grpSp>
      <p:grpSp>
        <p:nvGrpSpPr>
          <p:cNvPr name="Group 13" id="13"/>
          <p:cNvGrpSpPr/>
          <p:nvPr/>
        </p:nvGrpSpPr>
        <p:grpSpPr>
          <a:xfrm rot="0">
            <a:off x="10281671" y="4080520"/>
            <a:ext cx="6303974" cy="3798869"/>
            <a:chOff x="0" y="0"/>
            <a:chExt cx="1660306" cy="1000525"/>
          </a:xfrm>
        </p:grpSpPr>
        <p:sp>
          <p:nvSpPr>
            <p:cNvPr name="Freeform 14" id="14"/>
            <p:cNvSpPr/>
            <p:nvPr/>
          </p:nvSpPr>
          <p:spPr>
            <a:xfrm flipH="false" flipV="false" rot="0">
              <a:off x="0" y="0"/>
              <a:ext cx="1660306" cy="1000525"/>
            </a:xfrm>
            <a:custGeom>
              <a:avLst/>
              <a:gdLst/>
              <a:ahLst/>
              <a:cxnLst/>
              <a:rect r="r" b="b" t="t" l="l"/>
              <a:pathLst>
                <a:path h="1000525" w="1660306">
                  <a:moveTo>
                    <a:pt x="0" y="0"/>
                  </a:moveTo>
                  <a:lnTo>
                    <a:pt x="1660306" y="0"/>
                  </a:lnTo>
                  <a:lnTo>
                    <a:pt x="1660306" y="1000525"/>
                  </a:lnTo>
                  <a:lnTo>
                    <a:pt x="0" y="1000525"/>
                  </a:lnTo>
                  <a:close/>
                </a:path>
              </a:pathLst>
            </a:custGeom>
            <a:solidFill>
              <a:srgbClr val="1C5739"/>
            </a:solidFill>
          </p:spPr>
        </p:sp>
        <p:sp>
          <p:nvSpPr>
            <p:cNvPr name="TextBox 15" id="15"/>
            <p:cNvSpPr txBox="true"/>
            <p:nvPr/>
          </p:nvSpPr>
          <p:spPr>
            <a:xfrm>
              <a:off x="0" y="-19050"/>
              <a:ext cx="1660306" cy="1019575"/>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9843664" y="3875422"/>
            <a:ext cx="6558232" cy="3852699"/>
          </a:xfrm>
          <a:custGeom>
            <a:avLst/>
            <a:gdLst/>
            <a:ahLst/>
            <a:cxnLst/>
            <a:rect r="r" b="b" t="t" l="l"/>
            <a:pathLst>
              <a:path h="3852699" w="6558232">
                <a:moveTo>
                  <a:pt x="0" y="0"/>
                </a:moveTo>
                <a:lnTo>
                  <a:pt x="6558232" y="0"/>
                </a:lnTo>
                <a:lnTo>
                  <a:pt x="6558232" y="3852699"/>
                </a:lnTo>
                <a:lnTo>
                  <a:pt x="0" y="3852699"/>
                </a:lnTo>
                <a:lnTo>
                  <a:pt x="0" y="0"/>
                </a:lnTo>
                <a:close/>
              </a:path>
            </a:pathLst>
          </a:custGeom>
          <a:blipFill>
            <a:blip r:embed="rId4"/>
            <a:stretch>
              <a:fillRect l="0" t="0" r="-50957" b="0"/>
            </a:stretch>
          </a:blipFill>
        </p:spPr>
      </p:sp>
      <p:sp>
        <p:nvSpPr>
          <p:cNvPr name="Freeform 17" id="1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3208178" y="-31195"/>
            <a:ext cx="11871645"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Transforming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6296011" y="8909075"/>
            <a:ext cx="5695977" cy="960870"/>
            <a:chOff x="0" y="0"/>
            <a:chExt cx="1500175" cy="253069"/>
          </a:xfrm>
        </p:grpSpPr>
        <p:sp>
          <p:nvSpPr>
            <p:cNvPr name="Freeform 7" id="7"/>
            <p:cNvSpPr/>
            <p:nvPr/>
          </p:nvSpPr>
          <p:spPr>
            <a:xfrm flipH="false" flipV="false" rot="0">
              <a:off x="0" y="0"/>
              <a:ext cx="1500175" cy="253069"/>
            </a:xfrm>
            <a:custGeom>
              <a:avLst/>
              <a:gdLst/>
              <a:ahLst/>
              <a:cxnLst/>
              <a:rect r="r" b="b" t="t" l="l"/>
              <a:pathLst>
                <a:path h="253069" w="1500175">
                  <a:moveTo>
                    <a:pt x="0" y="0"/>
                  </a:moveTo>
                  <a:lnTo>
                    <a:pt x="1500175" y="0"/>
                  </a:lnTo>
                  <a:lnTo>
                    <a:pt x="1500175" y="253069"/>
                  </a:lnTo>
                  <a:lnTo>
                    <a:pt x="0" y="253069"/>
                  </a:lnTo>
                  <a:close/>
                </a:path>
              </a:pathLst>
            </a:custGeom>
            <a:solidFill>
              <a:srgbClr val="1C5739"/>
            </a:solidFill>
          </p:spPr>
        </p:sp>
        <p:sp>
          <p:nvSpPr>
            <p:cNvPr name="TextBox 8" id="8"/>
            <p:cNvSpPr txBox="true"/>
            <p:nvPr/>
          </p:nvSpPr>
          <p:spPr>
            <a:xfrm>
              <a:off x="0" y="-47625"/>
              <a:ext cx="1500175" cy="300694"/>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Creating Relationships with Index tables</a:t>
              </a:r>
            </a:p>
          </p:txBody>
        </p:sp>
      </p:grpSp>
      <p:sp>
        <p:nvSpPr>
          <p:cNvPr name="Freeform 9" id="9"/>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3032536" y="3527748"/>
            <a:ext cx="12583749" cy="5209878"/>
            <a:chOff x="0" y="0"/>
            <a:chExt cx="3314238" cy="1372149"/>
          </a:xfrm>
        </p:grpSpPr>
        <p:sp>
          <p:nvSpPr>
            <p:cNvPr name="Freeform 12" id="12"/>
            <p:cNvSpPr/>
            <p:nvPr/>
          </p:nvSpPr>
          <p:spPr>
            <a:xfrm flipH="false" flipV="false" rot="0">
              <a:off x="0" y="0"/>
              <a:ext cx="3314238" cy="1372149"/>
            </a:xfrm>
            <a:custGeom>
              <a:avLst/>
              <a:gdLst/>
              <a:ahLst/>
              <a:cxnLst/>
              <a:rect r="r" b="b" t="t" l="l"/>
              <a:pathLst>
                <a:path h="1372149" w="3314238">
                  <a:moveTo>
                    <a:pt x="0" y="0"/>
                  </a:moveTo>
                  <a:lnTo>
                    <a:pt x="3314238" y="0"/>
                  </a:lnTo>
                  <a:lnTo>
                    <a:pt x="3314238" y="1372149"/>
                  </a:lnTo>
                  <a:lnTo>
                    <a:pt x="0" y="1372149"/>
                  </a:lnTo>
                  <a:close/>
                </a:path>
              </a:pathLst>
            </a:custGeom>
            <a:solidFill>
              <a:srgbClr val="1C5739"/>
            </a:solidFill>
          </p:spPr>
        </p:sp>
        <p:sp>
          <p:nvSpPr>
            <p:cNvPr name="TextBox 13" id="13"/>
            <p:cNvSpPr txBox="true"/>
            <p:nvPr/>
          </p:nvSpPr>
          <p:spPr>
            <a:xfrm>
              <a:off x="0" y="-19050"/>
              <a:ext cx="3314238" cy="1391199"/>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673180" y="3252894"/>
            <a:ext cx="12735301" cy="5313281"/>
          </a:xfrm>
          <a:custGeom>
            <a:avLst/>
            <a:gdLst/>
            <a:ahLst/>
            <a:cxnLst/>
            <a:rect r="r" b="b" t="t" l="l"/>
            <a:pathLst>
              <a:path h="5313281" w="12735301">
                <a:moveTo>
                  <a:pt x="0" y="0"/>
                </a:moveTo>
                <a:lnTo>
                  <a:pt x="12735301" y="0"/>
                </a:lnTo>
                <a:lnTo>
                  <a:pt x="12735301" y="5313281"/>
                </a:lnTo>
                <a:lnTo>
                  <a:pt x="0" y="5313281"/>
                </a:lnTo>
                <a:lnTo>
                  <a:pt x="0" y="0"/>
                </a:lnTo>
                <a:close/>
              </a:path>
            </a:pathLst>
          </a:custGeom>
          <a:blipFill>
            <a:blip r:embed="rId5"/>
            <a:stretch>
              <a:fillRect l="0" t="-5552" r="0" b="-3569"/>
            </a:stretch>
          </a:blipFill>
        </p:spPr>
      </p:sp>
      <p:sp>
        <p:nvSpPr>
          <p:cNvPr name="TextBox 15" id="15"/>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Data Modelling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2474502"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VISUALIZATION</a:t>
            </a:r>
          </a:p>
        </p:txBody>
      </p:sp>
      <p:sp>
        <p:nvSpPr>
          <p:cNvPr name="TextBox 4" id="4"/>
          <p:cNvSpPr txBox="true"/>
          <p:nvPr/>
        </p:nvSpPr>
        <p:spPr>
          <a:xfrm rot="0">
            <a:off x="4995836" y="5292275"/>
            <a:ext cx="8296328" cy="1054095"/>
          </a:xfrm>
          <a:prstGeom prst="rect">
            <a:avLst/>
          </a:prstGeom>
        </p:spPr>
        <p:txBody>
          <a:bodyPr anchor="t" rtlCol="false" tIns="0" lIns="0" bIns="0" rIns="0">
            <a:spAutoFit/>
          </a:bodyPr>
          <a:lstStyle/>
          <a:p>
            <a:pPr algn="ctr">
              <a:lnSpc>
                <a:spcPts val="4216"/>
              </a:lnSpc>
            </a:pPr>
            <a:r>
              <a:rPr lang="en-US" sz="3055" spc="299">
                <a:solidFill>
                  <a:srgbClr val="F5FFF5"/>
                </a:solidFill>
                <a:latin typeface="Open Sauce"/>
              </a:rPr>
              <a:t>Briefly discuss the key performances of the project.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992082" y="-2524707"/>
            <a:ext cx="3964049" cy="39640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5451574" y="-3065215"/>
            <a:ext cx="5045065" cy="5045065"/>
          </a:xfrm>
          <a:custGeom>
            <a:avLst/>
            <a:gdLst/>
            <a:ahLst/>
            <a:cxnLst/>
            <a:rect r="r" b="b" t="t" l="l"/>
            <a:pathLst>
              <a:path h="5045065" w="5045065">
                <a:moveTo>
                  <a:pt x="0" y="0"/>
                </a:moveTo>
                <a:lnTo>
                  <a:pt x="5045066" y="0"/>
                </a:lnTo>
                <a:lnTo>
                  <a:pt x="5045066" y="5045065"/>
                </a:lnTo>
                <a:lnTo>
                  <a:pt x="0" y="5045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04968" y="8918951"/>
            <a:ext cx="2649263" cy="26492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028700" y="1028700"/>
            <a:ext cx="15975513" cy="9010189"/>
          </a:xfrm>
          <a:custGeom>
            <a:avLst/>
            <a:gdLst/>
            <a:ahLst/>
            <a:cxnLst/>
            <a:rect r="r" b="b" t="t" l="l"/>
            <a:pathLst>
              <a:path h="9010189" w="15975513">
                <a:moveTo>
                  <a:pt x="0" y="0"/>
                </a:moveTo>
                <a:lnTo>
                  <a:pt x="15975513" y="0"/>
                </a:lnTo>
                <a:lnTo>
                  <a:pt x="15975513" y="9010189"/>
                </a:lnTo>
                <a:lnTo>
                  <a:pt x="0" y="9010189"/>
                </a:lnTo>
                <a:lnTo>
                  <a:pt x="0" y="0"/>
                </a:lnTo>
                <a:close/>
              </a:path>
            </a:pathLst>
          </a:custGeom>
          <a:blipFill>
            <a:blip r:embed="rId5"/>
            <a:stretch>
              <a:fillRect l="0" t="0" r="0" b="0"/>
            </a:stretch>
          </a:blipFill>
        </p:spPr>
      </p:sp>
      <p:sp>
        <p:nvSpPr>
          <p:cNvPr name="TextBox 12" id="12"/>
          <p:cNvSpPr txBox="true"/>
          <p:nvPr/>
        </p:nvSpPr>
        <p:spPr>
          <a:xfrm rot="0">
            <a:off x="786419" y="155029"/>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Major Crop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DAGBB2rpJ5s</dc:identifier>
  <dcterms:modified xsi:type="dcterms:W3CDTF">2011-08-01T06:04:30Z</dcterms:modified>
  <cp:revision>1</cp:revision>
  <dc:title>Green minimalist professional Business Proposal Presentation</dc:title>
</cp:coreProperties>
</file>